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0" r:id="rId5"/>
    <p:sldId id="261" r:id="rId6"/>
    <p:sldId id="262" r:id="rId7"/>
    <p:sldId id="266" r:id="rId8"/>
    <p:sldId id="287" r:id="rId9"/>
    <p:sldId id="286" r:id="rId10"/>
    <p:sldId id="282" r:id="rId11"/>
    <p:sldId id="267" r:id="rId12"/>
    <p:sldId id="291" r:id="rId13"/>
    <p:sldId id="295" r:id="rId14"/>
    <p:sldId id="292" r:id="rId15"/>
    <p:sldId id="297" r:id="rId16"/>
    <p:sldId id="298" r:id="rId17"/>
    <p:sldId id="301" r:id="rId18"/>
    <p:sldId id="300" r:id="rId19"/>
    <p:sldId id="299" r:id="rId20"/>
    <p:sldId id="303" r:id="rId21"/>
    <p:sldId id="302" r:id="rId22"/>
    <p:sldId id="312" r:id="rId23"/>
    <p:sldId id="313" r:id="rId24"/>
    <p:sldId id="294" r:id="rId25"/>
    <p:sldId id="314" r:id="rId26"/>
    <p:sldId id="315" r:id="rId27"/>
    <p:sldId id="317" r:id="rId28"/>
    <p:sldId id="318" r:id="rId29"/>
    <p:sldId id="283" r:id="rId30"/>
    <p:sldId id="316" r:id="rId31"/>
    <p:sldId id="319" r:id="rId32"/>
    <p:sldId id="320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5" autoAdjust="0"/>
    <p:restoredTop sz="93134" autoAdjust="0"/>
  </p:normalViewPr>
  <p:slideViewPr>
    <p:cSldViewPr>
      <p:cViewPr>
        <p:scale>
          <a:sx n="100" d="100"/>
          <a:sy n="100" d="100"/>
        </p:scale>
        <p:origin x="486" y="324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08/12/2020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08/12/2020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5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439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5498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196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Zephyrus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Hand Motion-Controlled </a:t>
            </a:r>
            <a:br>
              <a:rPr lang="en-GB" sz="28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Remote Car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7" y="2097357"/>
            <a:ext cx="2160270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</a:t>
            </a:r>
            <a:br>
              <a:rPr lang="en-GB" dirty="0"/>
            </a:br>
            <a:r>
              <a:rPr lang="en-GB" sz="3100" dirty="0"/>
              <a:t>Local System</a:t>
            </a:r>
            <a:endParaRPr lang="en-US" sz="2800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947FD682-90CA-46D5-B5F1-0FF7B6A52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04" y="1589038"/>
            <a:ext cx="1668845" cy="1668845"/>
          </a:xfrm>
          <a:prstGeom prst="rect">
            <a:avLst/>
          </a:prstGeom>
        </p:spPr>
      </p:pic>
      <p:pic>
        <p:nvPicPr>
          <p:cNvPr id="7" name="Picture 6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F3344F64-DB67-4AB0-B57A-1235AFD59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71" y="1607229"/>
            <a:ext cx="1944216" cy="1665886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5B714F2-61F9-4D12-9019-07DE83133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607229"/>
            <a:ext cx="1668845" cy="166884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057A4D-D6CE-41B2-8662-A393424D7A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0" y="3898756"/>
            <a:ext cx="7593424" cy="2548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0A545-4615-4D00-9AD0-339CC5D7BCEC}"/>
              </a:ext>
            </a:extLst>
          </p:cNvPr>
          <p:cNvSpPr txBox="1"/>
          <p:nvPr/>
        </p:nvSpPr>
        <p:spPr>
          <a:xfrm>
            <a:off x="1606610" y="3257883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18650 </a:t>
            </a:r>
            <a:r>
              <a:rPr lang="pt-PT" sz="1600" dirty="0" err="1"/>
              <a:t>batteries</a:t>
            </a:r>
            <a:endParaRPr lang="pt-PT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06833-F314-461F-91F7-DE742B6684D5}"/>
              </a:ext>
            </a:extLst>
          </p:cNvPr>
          <p:cNvSpPr txBox="1"/>
          <p:nvPr/>
        </p:nvSpPr>
        <p:spPr>
          <a:xfrm>
            <a:off x="4164263" y="3274256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WH-2s80 </a:t>
            </a:r>
            <a:r>
              <a:rPr lang="pt-PT" sz="1600" dirty="0" err="1"/>
              <a:t>board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671C-3CF1-474A-8B44-650A20D5456C}"/>
              </a:ext>
            </a:extLst>
          </p:cNvPr>
          <p:cNvSpPr txBox="1"/>
          <p:nvPr/>
        </p:nvSpPr>
        <p:spPr>
          <a:xfrm>
            <a:off x="6885678" y="3257883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LM2596 module</a:t>
            </a:r>
          </a:p>
        </p:txBody>
      </p:sp>
    </p:spTree>
    <p:extLst>
      <p:ext uri="{BB962C8B-B14F-4D97-AF65-F5344CB8AC3E}">
        <p14:creationId xmlns:p14="http://schemas.microsoft.com/office/powerpoint/2010/main" val="160362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Remote System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35518D-6B4F-43C2-BAB2-8AB8AC716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1531968"/>
            <a:ext cx="1800200" cy="1540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1276AE-6C31-40F8-800A-ABED50D5D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66" y="1531967"/>
            <a:ext cx="1540827" cy="1540827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1B36B83-6CB3-4B72-87BF-DFA36B8E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36" y="4077072"/>
            <a:ext cx="3103992" cy="208653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0F76B71E-C4CF-4723-B4B2-42FFD547EC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r="10831"/>
          <a:stretch/>
        </p:blipFill>
        <p:spPr>
          <a:xfrm>
            <a:off x="6925775" y="1535312"/>
            <a:ext cx="1485930" cy="15400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E70BE0-DC93-4A6C-B771-70F81255BBEF}"/>
              </a:ext>
            </a:extLst>
          </p:cNvPr>
          <p:cNvSpPr txBox="1"/>
          <p:nvPr/>
        </p:nvSpPr>
        <p:spPr>
          <a:xfrm>
            <a:off x="1965019" y="3091120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81B68-A8B3-439F-B4C6-D135441BDA1A}"/>
              </a:ext>
            </a:extLst>
          </p:cNvPr>
          <p:cNvSpPr txBox="1"/>
          <p:nvPr/>
        </p:nvSpPr>
        <p:spPr>
          <a:xfrm>
            <a:off x="4468305" y="3114045"/>
            <a:ext cx="18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0C691D-6C3B-4860-8149-D3D1A2BEBFA0}"/>
              </a:ext>
            </a:extLst>
          </p:cNvPr>
          <p:cNvSpPr txBox="1"/>
          <p:nvPr/>
        </p:nvSpPr>
        <p:spPr>
          <a:xfrm>
            <a:off x="6763265" y="3114045"/>
            <a:ext cx="18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CR2032 </a:t>
            </a:r>
            <a:r>
              <a:rPr lang="pt-PT" sz="1600" dirty="0" err="1"/>
              <a:t>cell</a:t>
            </a:r>
            <a:endParaRPr lang="pt-PT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9ECB6-A09F-43D5-AA57-4E2598E11170}"/>
              </a:ext>
            </a:extLst>
          </p:cNvPr>
          <p:cNvSpPr txBox="1"/>
          <p:nvPr/>
        </p:nvSpPr>
        <p:spPr>
          <a:xfrm>
            <a:off x="3308036" y="6163602"/>
            <a:ext cx="310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MAX16150 push button ON/OFF controller IC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88422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Alpha)</a:t>
            </a:r>
            <a:endParaRPr lang="en-US" sz="2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505530F-517B-4D80-B64D-29713B4AE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192195"/>
              </p:ext>
            </p:extLst>
          </p:nvPr>
        </p:nvGraphicFramePr>
        <p:xfrm>
          <a:off x="1907704" y="1484784"/>
          <a:ext cx="6563864" cy="463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294" imgH="4000226" progId="AcroExch.Document.DC">
                  <p:embed/>
                </p:oleObj>
              </mc:Choice>
              <mc:Fallback>
                <p:oleObj name="Acrobat Document" r:id="rId2" imgW="5667294" imgH="4000226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D9AB2FD-F150-458D-AABF-F46739723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1484784"/>
                        <a:ext cx="6563864" cy="4633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5924D0-5AC6-4244-A0AF-82A1765D7D99}"/>
              </a:ext>
            </a:extLst>
          </p:cNvPr>
          <p:cNvSpPr txBox="1"/>
          <p:nvPr/>
        </p:nvSpPr>
        <p:spPr>
          <a:xfrm>
            <a:off x="3419872" y="6118100"/>
            <a:ext cx="353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STM32F0 </a:t>
            </a:r>
            <a:r>
              <a:rPr lang="pt-PT" sz="1600" dirty="0" err="1"/>
              <a:t>Development</a:t>
            </a:r>
            <a:r>
              <a:rPr lang="pt-PT" sz="1600" dirty="0"/>
              <a:t> </a:t>
            </a:r>
            <a:r>
              <a:rPr lang="pt-PT" sz="1600" dirty="0" err="1"/>
              <a:t>Board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055629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F05AE4B-8AB2-49E7-8F01-B6F67A7F4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3" y="4441030"/>
            <a:ext cx="2662512" cy="1713044"/>
          </a:xfrm>
          <a:prstGeom prst="rect">
            <a:avLst/>
          </a:prstGeom>
        </p:spPr>
      </p:pic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CB7B8EE-3978-4A50-97E6-B3E354EF1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54" y="879819"/>
            <a:ext cx="4283968" cy="3055528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F4F4885-396D-460C-AF8D-E9155383FC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60448"/>
            <a:ext cx="1079033" cy="201307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1DC298C-0D0E-48DD-ACE4-4CAB6DF81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93" y="1560448"/>
            <a:ext cx="1079032" cy="2012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78F017-B0E8-46EC-BF61-7F772730969F}"/>
              </a:ext>
            </a:extLst>
          </p:cNvPr>
          <p:cNvSpPr txBox="1"/>
          <p:nvPr/>
        </p:nvSpPr>
        <p:spPr>
          <a:xfrm>
            <a:off x="2315437" y="359679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2D </a:t>
            </a:r>
            <a:r>
              <a:rPr lang="pt-PT" sz="1600" dirty="0" err="1"/>
              <a:t>Board</a:t>
            </a:r>
            <a:r>
              <a:rPr lang="pt-PT" sz="1600" dirty="0"/>
              <a:t> </a:t>
            </a:r>
            <a:r>
              <a:rPr lang="pt-PT" sz="1600" dirty="0" err="1"/>
              <a:t>View</a:t>
            </a:r>
            <a:endParaRPr lang="pt-PT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AF9C9-03B0-443C-B0BD-3A7A2286EBE4}"/>
              </a:ext>
            </a:extLst>
          </p:cNvPr>
          <p:cNvSpPr txBox="1"/>
          <p:nvPr/>
        </p:nvSpPr>
        <p:spPr>
          <a:xfrm>
            <a:off x="6051867" y="360671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3D </a:t>
            </a:r>
            <a:r>
              <a:rPr lang="pt-PT" sz="1600" dirty="0" err="1"/>
              <a:t>Board</a:t>
            </a:r>
            <a:r>
              <a:rPr lang="pt-PT" sz="1600" dirty="0"/>
              <a:t> </a:t>
            </a:r>
            <a:r>
              <a:rPr lang="pt-PT" sz="1600" dirty="0" err="1"/>
              <a:t>View</a:t>
            </a:r>
            <a:endParaRPr lang="pt-PT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14BE5-AF1C-47D5-9AB5-358C05F73EA9}"/>
              </a:ext>
            </a:extLst>
          </p:cNvPr>
          <p:cNvSpPr txBox="1"/>
          <p:nvPr/>
        </p:nvSpPr>
        <p:spPr>
          <a:xfrm>
            <a:off x="2309515" y="617239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Physical Board</a:t>
            </a:r>
            <a:endParaRPr lang="pt-PT" sz="1600" dirty="0"/>
          </a:p>
        </p:txBody>
      </p:sp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Alpha)</a:t>
            </a:r>
            <a:endParaRPr lang="en-US" sz="2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0BD1EC-E59F-44F9-8B21-429C2DEEB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486" y="4335589"/>
            <a:ext cx="3016930" cy="1832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AB605A-49C4-4CD1-8446-73C80B7F1576}"/>
              </a:ext>
            </a:extLst>
          </p:cNvPr>
          <p:cNvSpPr txBox="1"/>
          <p:nvPr/>
        </p:nvSpPr>
        <p:spPr>
          <a:xfrm>
            <a:off x="5803542" y="617239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Dimensions (</a:t>
            </a:r>
            <a:r>
              <a:rPr lang="en-GB" sz="1600" dirty="0" err="1"/>
              <a:t>millimeters</a:t>
            </a:r>
            <a:r>
              <a:rPr lang="en-GB" sz="1600" dirty="0"/>
              <a:t>)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76493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1A9F83C-1C73-46E4-A1D8-20A6B49AC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529946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6319A2B-B4A5-40FD-8245-E22857F8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1050"/>
          <a:stretch/>
        </p:blipFill>
        <p:spPr>
          <a:xfrm>
            <a:off x="1475656" y="1470580"/>
            <a:ext cx="7376853" cy="50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27" name="Picture 26" descr="Diagram, schematic&#10;&#10;Description automatically generated">
            <a:extLst>
              <a:ext uri="{FF2B5EF4-FFF2-40B4-BE49-F238E27FC236}">
                <a16:creationId xmlns:a16="http://schemas.microsoft.com/office/drawing/2014/main" id="{A3617BEE-4F19-4B61-908D-0085E9A95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0" b="2751"/>
          <a:stretch/>
        </p:blipFill>
        <p:spPr>
          <a:xfrm>
            <a:off x="1475656" y="1484784"/>
            <a:ext cx="737685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3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Peripheral Interface</a:t>
            </a:r>
            <a:endParaRPr lang="en-US" sz="28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22DC5E-770A-4305-BBEF-B962C75AC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02303"/>
            <a:ext cx="3486197" cy="1602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A1CEE-62A7-4C07-851C-671204E16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44824"/>
            <a:ext cx="3034586" cy="201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DB93F-8E2E-4987-9F0D-0A4B54641940}"/>
              </a:ext>
            </a:extLst>
          </p:cNvPr>
          <p:cNvSpPr txBox="1"/>
          <p:nvPr/>
        </p:nvSpPr>
        <p:spPr>
          <a:xfrm>
            <a:off x="2609589" y="3966056"/>
            <a:ext cx="177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  <a:p>
            <a:pPr algn="ctr"/>
            <a:r>
              <a:rPr lang="pt-PT" sz="1600" dirty="0"/>
              <a:t>(Local/</a:t>
            </a:r>
            <a:r>
              <a:rPr lang="pt-PT" sz="1600" dirty="0" err="1"/>
              <a:t>Remote</a:t>
            </a:r>
            <a:r>
              <a:rPr lang="pt-PT" sz="16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D8F38-4C3F-4172-97CE-46AB42C76736}"/>
              </a:ext>
            </a:extLst>
          </p:cNvPr>
          <p:cNvSpPr txBox="1"/>
          <p:nvPr/>
        </p:nvSpPr>
        <p:spPr>
          <a:xfrm>
            <a:off x="5607160" y="5904890"/>
            <a:ext cx="199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  <a:p>
            <a:pPr algn="ctr"/>
            <a:r>
              <a:rPr lang="pt-PT" sz="1600" dirty="0"/>
              <a:t>(Local/</a:t>
            </a:r>
            <a:r>
              <a:rPr lang="pt-PT" sz="1600" dirty="0" err="1"/>
              <a:t>Remote</a:t>
            </a:r>
            <a:r>
              <a:rPr lang="pt-PT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121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Peripheral Interface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045074-DB05-4553-A099-842DB1AAB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02585"/>
            <a:ext cx="3313009" cy="132641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09D6731-62A3-49C4-946A-9CBA47FC0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41" y="3284984"/>
            <a:ext cx="2874094" cy="120768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4F23C73-9C76-437E-B99F-329B82360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83" y="4585006"/>
            <a:ext cx="3313009" cy="1588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CEE4B9-5D26-434C-9C0B-C1FC4291B97B}"/>
              </a:ext>
            </a:extLst>
          </p:cNvPr>
          <p:cNvSpPr txBox="1"/>
          <p:nvPr/>
        </p:nvSpPr>
        <p:spPr>
          <a:xfrm>
            <a:off x="1572929" y="3477730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TB6612 module interface</a:t>
            </a:r>
          </a:p>
          <a:p>
            <a:pPr algn="ctr"/>
            <a:r>
              <a:rPr lang="pt-PT" sz="1600" dirty="0"/>
              <a:t>(Local)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AA889-601B-433D-8B02-421DA1DF5810}"/>
              </a:ext>
            </a:extLst>
          </p:cNvPr>
          <p:cNvSpPr txBox="1"/>
          <p:nvPr/>
        </p:nvSpPr>
        <p:spPr>
          <a:xfrm>
            <a:off x="5620305" y="4585006"/>
            <a:ext cx="298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Quad-BSS138 module interface</a:t>
            </a:r>
          </a:p>
          <a:p>
            <a:pPr algn="ctr"/>
            <a:r>
              <a:rPr lang="pt-PT" sz="1600" dirty="0"/>
              <a:t>(Local)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2BBBC-1D8C-4FA4-B6C1-1FF00DC6D187}"/>
              </a:ext>
            </a:extLst>
          </p:cNvPr>
          <p:cNvSpPr txBox="1"/>
          <p:nvPr/>
        </p:nvSpPr>
        <p:spPr>
          <a:xfrm>
            <a:off x="1696291" y="6173060"/>
            <a:ext cx="310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MAX16150 interface</a:t>
            </a:r>
          </a:p>
          <a:p>
            <a:pPr algn="ctr"/>
            <a:r>
              <a:rPr lang="en-GB" sz="1600" dirty="0"/>
              <a:t>(Remote)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19280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br>
              <a:rPr lang="en-GB" dirty="0"/>
            </a:br>
            <a:r>
              <a:rPr lang="en-GB" sz="3100" dirty="0"/>
              <a:t>Task Priority</a:t>
            </a:r>
            <a:endParaRPr lang="en-US" sz="2800" dirty="0"/>
          </a:p>
        </p:txBody>
      </p:sp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CD3D2E77-5E9F-4C7B-AA5F-C60FD3FD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26735"/>
            <a:ext cx="3865047" cy="1799404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DF347F-CD55-4F74-AD64-B79F252AE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72816"/>
            <a:ext cx="4131561" cy="2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 </a:t>
            </a:r>
          </a:p>
          <a:p>
            <a:r>
              <a:rPr lang="en-US" sz="2400" dirty="0"/>
              <a:t>System Overview</a:t>
            </a:r>
          </a:p>
          <a:p>
            <a:r>
              <a:rPr lang="en-US" sz="2400" dirty="0"/>
              <a:t>Hardware and Software Architectures</a:t>
            </a:r>
          </a:p>
          <a:p>
            <a:r>
              <a:rPr lang="en-US" sz="2400" dirty="0"/>
              <a:t>Hardware Specification</a:t>
            </a:r>
          </a:p>
          <a:p>
            <a:r>
              <a:rPr lang="en-US" sz="2400" dirty="0"/>
              <a:t>Peripheral Interface</a:t>
            </a:r>
          </a:p>
          <a:p>
            <a:r>
              <a:rPr lang="en-US" sz="2400" dirty="0"/>
              <a:t>Software Specification</a:t>
            </a:r>
          </a:p>
          <a:p>
            <a:pPr lvl="1"/>
            <a:r>
              <a:rPr lang="en-US" sz="2000" dirty="0"/>
              <a:t>Local System</a:t>
            </a:r>
            <a:endParaRPr lang="en-US" sz="1600" dirty="0"/>
          </a:p>
          <a:p>
            <a:pPr lvl="1"/>
            <a:r>
              <a:rPr lang="en-US" sz="2000" dirty="0"/>
              <a:t>Reinforcement Learning</a:t>
            </a:r>
          </a:p>
          <a:p>
            <a:pPr lvl="1"/>
            <a:r>
              <a:rPr lang="en-US" sz="2000" dirty="0"/>
              <a:t>Remote System</a:t>
            </a:r>
          </a:p>
          <a:p>
            <a:r>
              <a:rPr lang="en-US" sz="2400" dirty="0"/>
              <a:t>Test Cases</a:t>
            </a:r>
          </a:p>
          <a:p>
            <a:pPr lvl="1"/>
            <a:r>
              <a:rPr lang="en-US" sz="2000" dirty="0"/>
              <a:t>Local System</a:t>
            </a:r>
          </a:p>
          <a:p>
            <a:pPr lvl="1"/>
            <a:r>
              <a:rPr lang="en-US" sz="2000" dirty="0"/>
              <a:t>Remote System</a:t>
            </a:r>
          </a:p>
          <a:p>
            <a:pPr lvl="1"/>
            <a:r>
              <a:rPr lang="en-US" sz="2000" dirty="0"/>
              <a:t>Integration</a:t>
            </a:r>
          </a:p>
          <a:p>
            <a:r>
              <a:rPr lang="en-US" sz="2400" dirty="0"/>
              <a:t>Gantt Diagram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Task Timelines</a:t>
            </a:r>
            <a:endParaRPr lang="en-US" sz="2800" dirty="0"/>
          </a:p>
        </p:txBody>
      </p:sp>
      <p:pic>
        <p:nvPicPr>
          <p:cNvPr id="4" name="Picture 3" descr="A picture containing text, indoor, black, scoreboard&#10;&#10;Description automatically generated">
            <a:extLst>
              <a:ext uri="{FF2B5EF4-FFF2-40B4-BE49-F238E27FC236}">
                <a16:creationId xmlns:a16="http://schemas.microsoft.com/office/drawing/2014/main" id="{C7BD2808-6D25-4A01-8A80-035663C6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12" y="1412776"/>
            <a:ext cx="7175393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268D4-82DE-4383-948D-6CEA0610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9" y="4077072"/>
            <a:ext cx="7960680" cy="2248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96919-08EF-46F2-A46C-CAC12D6D95CD}"/>
              </a:ext>
            </a:extLst>
          </p:cNvPr>
          <p:cNvSpPr txBox="1"/>
          <p:nvPr/>
        </p:nvSpPr>
        <p:spPr>
          <a:xfrm>
            <a:off x="3658593" y="3619763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Local </a:t>
            </a:r>
            <a:r>
              <a:rPr lang="pt-PT" sz="1600" dirty="0" err="1"/>
              <a:t>System</a:t>
            </a:r>
            <a:endParaRPr lang="pt-PT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CC5AD-B1EA-4E6B-B376-C9035AC41115}"/>
              </a:ext>
            </a:extLst>
          </p:cNvPr>
          <p:cNvSpPr txBox="1"/>
          <p:nvPr/>
        </p:nvSpPr>
        <p:spPr>
          <a:xfrm>
            <a:off x="3658593" y="6325581"/>
            <a:ext cx="297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Remote</a:t>
            </a:r>
            <a:r>
              <a:rPr lang="pt-PT" sz="1600" dirty="0"/>
              <a:t> </a:t>
            </a:r>
            <a:r>
              <a:rPr lang="pt-PT" sz="1600" dirty="0" err="1"/>
              <a:t>System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206753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Task Communication</a:t>
            </a:r>
            <a:endParaRPr lang="en-US" sz="28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8A38B4-9749-4D13-8399-6C7E2B42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3"/>
          <a:stretch/>
        </p:blipFill>
        <p:spPr>
          <a:xfrm>
            <a:off x="1619672" y="2452020"/>
            <a:ext cx="3536937" cy="303408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0A1AAB-5873-4256-904A-C592D18AC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89"/>
          <a:stretch/>
        </p:blipFill>
        <p:spPr>
          <a:xfrm>
            <a:off x="5338671" y="2924944"/>
            <a:ext cx="350721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2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Local System Threads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59760-F7DF-4FB8-B438-10D9BBF07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0" y="1259124"/>
            <a:ext cx="3235864" cy="499343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989D72-1E94-46FF-8A90-3E92C1994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576065"/>
            <a:ext cx="3600400" cy="367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1679577" y="6347733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zGyroAccelerometerManager</a:t>
            </a:r>
            <a:endParaRPr lang="pt-P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5521241" y="6313878"/>
            <a:ext cx="2710027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zRFManager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72709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Local System Threads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1691680" y="3971743"/>
            <a:ext cx="271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zInferenceManager</a:t>
            </a:r>
            <a:endParaRPr lang="pt-PT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81C483-7DBE-4578-A2CA-1D5E1FB12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23632"/>
            <a:ext cx="2592288" cy="52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Remote</a:t>
            </a:r>
            <a:r>
              <a:rPr lang="en-GB" sz="3100" dirty="0"/>
              <a:t> System Threads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3369517" y="6309320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zGyroAccelerometerManager</a:t>
            </a:r>
            <a:endParaRPr lang="pt-PT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8AC4-1911-47E1-A5B5-D750E1DA9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73" y="1268760"/>
            <a:ext cx="3466318" cy="48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Remote System Threads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3374895" y="6301515"/>
            <a:ext cx="2710027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zRFManager</a:t>
            </a:r>
            <a:endParaRPr lang="pt-PT" sz="16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B61C0C-ABD9-49BD-92D2-3D0287A264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29" y="1628800"/>
            <a:ext cx="4724742" cy="44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8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BCDE9B-D2A9-47B5-A60F-7CA2EB0BAC93}"/>
              </a:ext>
            </a:extLst>
          </p:cNvPr>
          <p:cNvSpPr txBox="1"/>
          <p:nvPr/>
        </p:nvSpPr>
        <p:spPr>
          <a:xfrm>
            <a:off x="1619672" y="1264114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Overview</a:t>
            </a:r>
            <a:endParaRPr lang="en-US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E504E1-3B7A-4062-8E3F-C4D5C9E9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7"/>
            <a:ext cx="7053683" cy="4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Reinforcement Learning</a:t>
            </a:r>
            <a:endParaRPr lang="en-US" sz="28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90F465-6E5E-48E1-BB54-8E5CC870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28" y="2060848"/>
            <a:ext cx="4904003" cy="3579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C9DC5-DE41-43FA-9879-359A2A71CEF2}"/>
              </a:ext>
            </a:extLst>
          </p:cNvPr>
          <p:cNvSpPr txBox="1"/>
          <p:nvPr/>
        </p:nvSpPr>
        <p:spPr>
          <a:xfrm>
            <a:off x="2926639" y="5949280"/>
            <a:ext cx="386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Neural Network’s Input-Output diagram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8111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Cases: </a:t>
            </a:r>
            <a:br>
              <a:rPr lang="en-GB" dirty="0"/>
            </a:br>
            <a:r>
              <a:rPr lang="en-GB" sz="3100" dirty="0"/>
              <a:t>Unit Tests</a:t>
            </a:r>
            <a:endParaRPr lang="en-US" sz="2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7DB779-12D0-404A-BA01-794C96F0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15" y="1879350"/>
            <a:ext cx="3532633" cy="144628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5478FF5-3F0A-4297-AA36-DEFF48B2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19583"/>
            <a:ext cx="6953465" cy="12596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43EFA72-B611-4F96-9D70-689CE4F6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73216"/>
            <a:ext cx="6953465" cy="12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2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Cases: </a:t>
            </a:r>
            <a:br>
              <a:rPr lang="en-GB" dirty="0"/>
            </a:br>
            <a:r>
              <a:rPr lang="en-GB" sz="3100" dirty="0"/>
              <a:t>Integration Tests</a:t>
            </a:r>
            <a:endParaRPr lang="en-US" sz="2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3F81023-494B-4EE4-9362-CF5636FE9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57" y="2060848"/>
            <a:ext cx="6483359" cy="18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A3EBF-3B54-4343-A14B-BE5A75A32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57" y="4365104"/>
            <a:ext cx="6516216" cy="18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Motion-tracking and gesture-controlled robots have been gaining traction in entertainment and medical applications.</a:t>
            </a:r>
          </a:p>
          <a:p>
            <a:endParaRPr lang="en-GB" sz="2400" dirty="0"/>
          </a:p>
          <a:p>
            <a:r>
              <a:rPr lang="en-GB" sz="2400" dirty="0"/>
              <a:t>In an R&amp;D-like approach, the project will consist of a gesture-controlled car with a wristband as a remote controller.</a:t>
            </a:r>
          </a:p>
          <a:p>
            <a:endParaRPr lang="en-GB" sz="2400" dirty="0"/>
          </a:p>
          <a:p>
            <a:r>
              <a:rPr lang="en-GB" sz="2400" dirty="0"/>
              <a:t>The user will be able to accelerate and steer the vehicle using natural wrist and finger movements.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Gant Diagram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84AED-520D-4442-8984-9247C70C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>
          <a:xfrm>
            <a:off x="3527884" y="1445184"/>
            <a:ext cx="2592288" cy="2671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921455-B384-4241-83ED-D9928ABC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/>
          <a:stretch/>
        </p:blipFill>
        <p:spPr>
          <a:xfrm>
            <a:off x="1619672" y="4365104"/>
            <a:ext cx="6983760" cy="22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64550-E6A1-4E77-8AAE-D1AD0CD4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EEDFD-1515-4033-86E9-62668135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A3732-1B09-4E1E-982D-BA60B02BA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21E7C-5F11-4A31-AFA2-0C7AFE10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56" y="1412776"/>
            <a:ext cx="445676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992BD2-7317-41CC-935E-CBE5250B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3070"/>
            <a:ext cx="3312368" cy="369044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CFD5659-027B-4569-9B9F-2307BB12C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485371"/>
            <a:ext cx="3523819" cy="35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Local System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69FEC-DA3A-4E82-BC1C-9749F12E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45363"/>
            <a:ext cx="2205706" cy="168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1B21D-AF2B-41D3-B7B9-26DB55003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90" y="1545362"/>
            <a:ext cx="1972071" cy="1687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8D7187-3185-44B4-B6D0-E3EA6BCB50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73" y="1613625"/>
            <a:ext cx="1619672" cy="1619672"/>
          </a:xfrm>
          <a:prstGeom prst="rect">
            <a:avLst/>
          </a:prstGeom>
        </p:spPr>
      </p:pic>
      <p:pic>
        <p:nvPicPr>
          <p:cNvPr id="14" name="Picture 13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C9CFCDB3-6DD1-44F7-8B36-2539488DE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7" y="4271260"/>
            <a:ext cx="1687935" cy="168793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798822C-84B8-4CFB-B123-FA06AE3FFE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6" y="4298449"/>
            <a:ext cx="1687935" cy="1687935"/>
          </a:xfrm>
          <a:prstGeom prst="rect">
            <a:avLst/>
          </a:prstGeom>
        </p:spPr>
      </p:pic>
      <p:pic>
        <p:nvPicPr>
          <p:cNvPr id="18" name="Picture 1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B3C2885-71AB-4FF1-A601-97219615F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96" y="4296352"/>
            <a:ext cx="2122649" cy="169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F39A2-8DA7-4FBE-943B-FA4FAF996280}"/>
              </a:ext>
            </a:extLst>
          </p:cNvPr>
          <p:cNvSpPr txBox="1"/>
          <p:nvPr/>
        </p:nvSpPr>
        <p:spPr>
          <a:xfrm>
            <a:off x="1559030" y="3217513"/>
            <a:ext cx="232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ST </a:t>
            </a:r>
            <a:r>
              <a:rPr lang="pt-PT" sz="1600" dirty="0" err="1"/>
              <a:t>Microelectronics</a:t>
            </a:r>
            <a:r>
              <a:rPr lang="pt-PT" sz="1600" dirty="0"/>
              <a:t> NUCLEO-F767ZI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6ED63-7AEF-4CFA-9137-0DD6B2E1DCC2}"/>
              </a:ext>
            </a:extLst>
          </p:cNvPr>
          <p:cNvSpPr txBox="1"/>
          <p:nvPr/>
        </p:nvSpPr>
        <p:spPr>
          <a:xfrm>
            <a:off x="4572001" y="3217416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CC1A32-8009-461B-B0A6-CDE27E9B55B9}"/>
              </a:ext>
            </a:extLst>
          </p:cNvPr>
          <p:cNvSpPr txBox="1"/>
          <p:nvPr/>
        </p:nvSpPr>
        <p:spPr>
          <a:xfrm>
            <a:off x="6900538" y="3245697"/>
            <a:ext cx="1991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1C4C5-3051-408C-A2A1-7C3D9E898515}"/>
              </a:ext>
            </a:extLst>
          </p:cNvPr>
          <p:cNvSpPr txBox="1"/>
          <p:nvPr/>
        </p:nvSpPr>
        <p:spPr>
          <a:xfrm>
            <a:off x="1281376" y="5959195"/>
            <a:ext cx="23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HC-SR04 </a:t>
            </a:r>
            <a:r>
              <a:rPr lang="pt-PT" sz="1600" dirty="0" err="1"/>
              <a:t>board</a:t>
            </a:r>
            <a:endParaRPr lang="pt-PT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D5887-C12E-49E3-806D-0330FA4559A1}"/>
              </a:ext>
            </a:extLst>
          </p:cNvPr>
          <p:cNvSpPr txBox="1"/>
          <p:nvPr/>
        </p:nvSpPr>
        <p:spPr>
          <a:xfrm>
            <a:off x="6685591" y="5986384"/>
            <a:ext cx="191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TB6612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A8B1E6-87F3-4958-A107-A6AED6024F19}"/>
              </a:ext>
            </a:extLst>
          </p:cNvPr>
          <p:cNvSpPr txBox="1"/>
          <p:nvPr/>
        </p:nvSpPr>
        <p:spPr>
          <a:xfrm>
            <a:off x="3886019" y="6008113"/>
            <a:ext cx="2098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Quad-BSS138 module</a:t>
            </a:r>
          </a:p>
        </p:txBody>
      </p:sp>
    </p:spTree>
    <p:extLst>
      <p:ext uri="{BB962C8B-B14F-4D97-AF65-F5344CB8AC3E}">
        <p14:creationId xmlns:p14="http://schemas.microsoft.com/office/powerpoint/2010/main" val="397915423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5642</TotalTime>
  <Words>346</Words>
  <Application>Microsoft Office PowerPoint</Application>
  <PresentationFormat>On-screen Show (4:3)</PresentationFormat>
  <Paragraphs>98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Corbel</vt:lpstr>
      <vt:lpstr>DesignTemplate</vt:lpstr>
      <vt:lpstr>Acrobat Document</vt:lpstr>
      <vt:lpstr>Zephyrus Hand Motion-Controlled  Remote Car</vt:lpstr>
      <vt:lpstr>Agenda</vt:lpstr>
      <vt:lpstr>Problem Statement</vt:lpstr>
      <vt:lpstr>System Overview</vt:lpstr>
      <vt:lpstr>System Overview</vt:lpstr>
      <vt:lpstr>System Overview</vt:lpstr>
      <vt:lpstr>Hardware Architecture</vt:lpstr>
      <vt:lpstr>Software Architecture</vt:lpstr>
      <vt:lpstr>Hardware Specification: Local System</vt:lpstr>
      <vt:lpstr>Hardware Specification: Local System</vt:lpstr>
      <vt:lpstr>Hardware Specification: Remote System</vt:lpstr>
      <vt:lpstr>Hardware Specification: Custom Hardware (Prototype Alpha)</vt:lpstr>
      <vt:lpstr>Hardware Specification: Custom Hardware (Prototype Alpha)</vt:lpstr>
      <vt:lpstr>Hardware Specification: Custom Hardware (Prototype Beta)</vt:lpstr>
      <vt:lpstr>Hardware Specification: Custom Hardware (Prototype Beta)</vt:lpstr>
      <vt:lpstr>Hardware Specification: Custom Hardware (Prototype Beta)</vt:lpstr>
      <vt:lpstr>Peripheral Interface</vt:lpstr>
      <vt:lpstr>Peripheral Interface</vt:lpstr>
      <vt:lpstr>Software Specification:  Task Priority</vt:lpstr>
      <vt:lpstr>Software Specification: Task Timelines</vt:lpstr>
      <vt:lpstr>Software Specification: Task Communication</vt:lpstr>
      <vt:lpstr>Software Specification: Local System Threads</vt:lpstr>
      <vt:lpstr>Software Specification: Local System Threads</vt:lpstr>
      <vt:lpstr>Software Specification: Remote System Threads</vt:lpstr>
      <vt:lpstr>Software Specification: Remote System Threads</vt:lpstr>
      <vt:lpstr>Reinforcement Learning</vt:lpstr>
      <vt:lpstr>Software Specification: Reinforcement Learning</vt:lpstr>
      <vt:lpstr>Test Cases:  Unit Tests</vt:lpstr>
      <vt:lpstr>Test Cases:  Integration Tests</vt:lpstr>
      <vt:lpstr>Gant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José Mendes</cp:lastModifiedBy>
  <cp:revision>268</cp:revision>
  <dcterms:created xsi:type="dcterms:W3CDTF">2012-04-27T13:45:19Z</dcterms:created>
  <dcterms:modified xsi:type="dcterms:W3CDTF">2020-12-09T01:40:54Z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